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72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9" r:id="rId18"/>
    <p:sldId id="273" r:id="rId19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pos="2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750"/>
        <p:guide pos="22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3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5B841F0F-AD1F-46AE-8DB3-FE477407DE1F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69875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EB6D4E8C-B5C0-4634-8ED2-62ADB4930F58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626772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CA60761E-7884-45B8-9014-E86541ADBBBF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5774232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F2114A7A-6AA2-430A-B073-1309D78AEDFB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55006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3" y="1535117"/>
            <a:ext cx="4041775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C7B9FECA-E683-426B-8AB2-9091AB7DDAE1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30283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7B96E1A1-0EDE-4862-8274-2FE5414E1677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575488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53A0465C-DD32-41C8-B03D-65D4BE39E4DC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60969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9" y="273056"/>
            <a:ext cx="3008313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9" y="1435104"/>
            <a:ext cx="3008313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F4205C73-07ED-420F-99F1-71CE81707788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580485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rot="19038924">
            <a:off x="6007198" y="5383698"/>
            <a:ext cx="4248472" cy="1008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>
                <a:latin typeface="微软雅黑" pitchFamily="34" charset="-122"/>
                <a:ea typeface="微软雅黑" pitchFamily="34" charset="-122"/>
              </a:rPr>
              <a:t>应用举例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5"/>
            <a:ext cx="54864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7B2A8905-4595-4E30-9660-59CD5613D6BD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90968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4C665972-EDA9-4A70-8A50-1B6E1944E5C3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6827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D5483EE2-C553-4125-AAEB-440208915765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785841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rot="19038924">
            <a:off x="6007198" y="5383698"/>
            <a:ext cx="4248472" cy="1008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>
                <a:latin typeface="微软雅黑" pitchFamily="34" charset="-122"/>
                <a:ea typeface="微软雅黑" pitchFamily="34" charset="-122"/>
              </a:rPr>
              <a:t>应用举例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6813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9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6813"/>
            <a:ext cx="2895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9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6813"/>
            <a:ext cx="2133600" cy="47625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9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42E510-496B-435B-9093-65E6B0B06D65}" type="slidenum">
              <a:rPr lang="en-US" altLang="zh-CN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3502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  <a:ea typeface="+mn-ea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  <a:ea typeface="+mn-ea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lfppt.com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92696" y="-188640"/>
            <a:ext cx="7109616" cy="6858000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92696" y="-188640"/>
            <a:ext cx="7109616" cy="6858000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92696" y="-188640"/>
            <a:ext cx="7109616" cy="6858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692696" y="-188640"/>
            <a:ext cx="7109616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4365104"/>
            <a:ext cx="9144000" cy="25922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35696" y="4447272"/>
            <a:ext cx="165942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5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条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3446652" y="0"/>
            <a:ext cx="0" cy="4365104"/>
          </a:xfrm>
          <a:prstGeom prst="line">
            <a:avLst/>
          </a:prstGeom>
          <a:ln w="28575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446652" y="4365104"/>
            <a:ext cx="0" cy="2160240"/>
          </a:xfrm>
          <a:prstGeom prst="line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915816" y="6165304"/>
            <a:ext cx="6228184" cy="7551"/>
          </a:xfrm>
          <a:prstGeom prst="line">
            <a:avLst/>
          </a:prstGeom>
          <a:ln w="28575">
            <a:solidFill>
              <a:schemeClr val="bg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43094" y="5157192"/>
            <a:ext cx="55226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6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6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中的应用</a:t>
            </a:r>
          </a:p>
        </p:txBody>
      </p:sp>
    </p:spTree>
    <p:extLst>
      <p:ext uri="{BB962C8B-B14F-4D97-AF65-F5344CB8AC3E}">
        <p14:creationId xmlns:p14="http://schemas.microsoft.com/office/powerpoint/2010/main" val="1533769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51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1"/>
      <p:bldP spid="31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7324" y="1041623"/>
            <a:ext cx="5917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氮化硅的热学性能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3350" y="2625119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西南石油大学材料科学与工程学院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8684" y="2985159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级新能源材料与器件  张峻铭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3883350" y="2015976"/>
            <a:ext cx="364097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607324" y="754088"/>
            <a:ext cx="5917004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607324" y="836712"/>
            <a:ext cx="591700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698187" y="2015976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课题展示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3883350" y="2600751"/>
            <a:ext cx="3640978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883350" y="3501008"/>
            <a:ext cx="3640978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20918"/>
      </p:ext>
    </p:extLst>
  </p:cSld>
  <p:clrMapOvr>
    <a:masterClrMapping/>
  </p:clrMapOvr>
  <p:transition spd="slow">
    <p:push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112474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微软雅黑" pitchFamily="34" charset="-122"/>
                <a:ea typeface="微软雅黑" pitchFamily="34" charset="-122"/>
              </a:rPr>
              <a:t>课题展示</a:t>
            </a:r>
          </a:p>
        </p:txBody>
      </p:sp>
      <p:sp>
        <p:nvSpPr>
          <p:cNvPr id="3" name="矩形 2"/>
          <p:cNvSpPr/>
          <p:nvPr/>
        </p:nvSpPr>
        <p:spPr>
          <a:xfrm>
            <a:off x="1613498" y="1572573"/>
            <a:ext cx="5917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氮化硅的热学性能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3350" y="2564904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西南石油大学材料科学与工程学院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68684" y="2924944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级新能源材料与器件  张峻铭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0" y="1552089"/>
            <a:ext cx="7530502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613498" y="2342014"/>
            <a:ext cx="7530502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209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19872" y="1041622"/>
            <a:ext cx="4680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氮化硅的热学性能</a:t>
            </a:r>
          </a:p>
        </p:txBody>
      </p:sp>
      <p:grpSp>
        <p:nvGrpSpPr>
          <p:cNvPr id="27" name="组合"/>
          <p:cNvGrpSpPr/>
          <p:nvPr/>
        </p:nvGrpSpPr>
        <p:grpSpPr>
          <a:xfrm>
            <a:off x="4519074" y="4293096"/>
            <a:ext cx="3647152" cy="729372"/>
            <a:chOff x="4519074" y="4581128"/>
            <a:chExt cx="3647152" cy="729372"/>
          </a:xfrm>
        </p:grpSpPr>
        <p:sp>
          <p:nvSpPr>
            <p:cNvPr id="6" name="TextBox 5"/>
            <p:cNvSpPr txBox="1"/>
            <p:nvPr/>
          </p:nvSpPr>
          <p:spPr>
            <a:xfrm>
              <a:off x="4519074" y="4581128"/>
              <a:ext cx="3647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西南石油大学材料科学与工程学院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804408" y="4941168"/>
              <a:ext cx="3361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级新能源材料与器件  张峻铭</a:t>
              </a:r>
            </a:p>
          </p:txBody>
        </p:sp>
      </p:grpSp>
      <p:grpSp>
        <p:nvGrpSpPr>
          <p:cNvPr id="20" name="组合"/>
          <p:cNvGrpSpPr/>
          <p:nvPr/>
        </p:nvGrpSpPr>
        <p:grpSpPr>
          <a:xfrm>
            <a:off x="8100392" y="720283"/>
            <a:ext cx="65834" cy="1412573"/>
            <a:chOff x="8250582" y="398490"/>
            <a:chExt cx="65834" cy="2570875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8250582" y="398490"/>
              <a:ext cx="0" cy="2570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316416" y="398490"/>
              <a:ext cx="0" cy="2570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1538248" y="703067"/>
            <a:ext cx="15841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课题展示</a:t>
            </a:r>
          </a:p>
        </p:txBody>
      </p:sp>
      <p:grpSp>
        <p:nvGrpSpPr>
          <p:cNvPr id="21" name="组合"/>
          <p:cNvGrpSpPr/>
          <p:nvPr/>
        </p:nvGrpSpPr>
        <p:grpSpPr>
          <a:xfrm rot="10800000">
            <a:off x="1403648" y="720283"/>
            <a:ext cx="65834" cy="1412573"/>
            <a:chOff x="8250582" y="398490"/>
            <a:chExt cx="65834" cy="2570875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8250582" y="398490"/>
              <a:ext cx="0" cy="2570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8316416" y="398490"/>
              <a:ext cx="0" cy="2570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接连接符 23"/>
          <p:cNvCxnSpPr/>
          <p:nvPr/>
        </p:nvCxnSpPr>
        <p:spPr>
          <a:xfrm flipV="1">
            <a:off x="3154992" y="880844"/>
            <a:ext cx="0" cy="11079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519074" y="4293096"/>
            <a:ext cx="3647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519074" y="5022468"/>
            <a:ext cx="3647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1837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7324" y="1041623"/>
            <a:ext cx="5917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氮化硅的热学性能</a:t>
            </a:r>
          </a:p>
        </p:txBody>
      </p:sp>
      <p:sp>
        <p:nvSpPr>
          <p:cNvPr id="9" name="矩形 8"/>
          <p:cNvSpPr/>
          <p:nvPr/>
        </p:nvSpPr>
        <p:spPr>
          <a:xfrm>
            <a:off x="5698187" y="1836113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>
                <a:latin typeface="微软雅黑" pitchFamily="34" charset="-122"/>
                <a:ea typeface="微软雅黑" pitchFamily="34" charset="-122"/>
              </a:rPr>
              <a:t>课题展示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7596336" y="1041623"/>
            <a:ext cx="0" cy="1379265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"/>
          <p:cNvGrpSpPr/>
          <p:nvPr/>
        </p:nvGrpSpPr>
        <p:grpSpPr>
          <a:xfrm>
            <a:off x="3949184" y="4432466"/>
            <a:ext cx="3647152" cy="729372"/>
            <a:chOff x="4519074" y="4581128"/>
            <a:chExt cx="3647152" cy="729372"/>
          </a:xfrm>
        </p:grpSpPr>
        <p:sp>
          <p:nvSpPr>
            <p:cNvPr id="18" name="TextBox 17"/>
            <p:cNvSpPr txBox="1"/>
            <p:nvPr/>
          </p:nvSpPr>
          <p:spPr>
            <a:xfrm>
              <a:off x="4519074" y="4581128"/>
              <a:ext cx="3647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西南石油大学材料科学与工程学院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04408" y="4941168"/>
              <a:ext cx="3361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zh-CN" altLang="en-US">
                  <a:latin typeface="微软雅黑" pitchFamily="34" charset="-122"/>
                  <a:ea typeface="微软雅黑" pitchFamily="34" charset="-122"/>
                </a:rPr>
                <a:t>级新能源材料与器件  张峻铭</a:t>
              </a: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3949184" y="4432466"/>
            <a:ext cx="3647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3949184" y="5161838"/>
            <a:ext cx="3647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20975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31740" y="1041622"/>
            <a:ext cx="4680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氮化硅的热学性能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8424" y="2276872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西南石油大学材料科学与工程学院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1091" y="2636912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级新能源材料与器件  张峻铭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1007604" y="620688"/>
            <a:ext cx="7128792" cy="295232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620975"/>
      </p:ext>
    </p:extLst>
  </p:cSld>
  <p:clrMapOvr>
    <a:masterClrMapping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31740" y="1028055"/>
            <a:ext cx="4680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氮化硅的热学性能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8424" y="2276872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西南石油大学材料科学与工程学院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1091" y="2636912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级新能源材料与器件  张峻铭</a:t>
            </a:r>
          </a:p>
        </p:txBody>
      </p:sp>
      <p:sp>
        <p:nvSpPr>
          <p:cNvPr id="6" name="圆角矩形 5"/>
          <p:cNvSpPr/>
          <p:nvPr/>
        </p:nvSpPr>
        <p:spPr>
          <a:xfrm>
            <a:off x="1007604" y="620688"/>
            <a:ext cx="7128792" cy="2952328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2231740" y="1052736"/>
            <a:ext cx="4680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231740" y="1772816"/>
            <a:ext cx="46805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20975"/>
      </p:ext>
    </p:extLst>
  </p:cSld>
  <p:clrMapOvr>
    <a:masterClrMapping/>
  </p:clrMapOvr>
  <p:transition spd="slow">
    <p:push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 rot="3461589">
            <a:off x="2104090" y="-1402362"/>
            <a:ext cx="10801200" cy="63367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 rot="19676116">
            <a:off x="2684259" y="2476688"/>
            <a:ext cx="38651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>
                <a:latin typeface="微软雅黑" pitchFamily="34" charset="-122"/>
                <a:ea typeface="微软雅黑" pitchFamily="34" charset="-122"/>
              </a:rPr>
              <a:t>Tha</a:t>
            </a:r>
            <a:r>
              <a:rPr lang="en-US" altLang="zh-CN" sz="8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nks</a:t>
            </a:r>
            <a:endParaRPr lang="zh-CN" altLang="en-US" sz="80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-252536" y="3717032"/>
            <a:ext cx="3312368" cy="2088232"/>
          </a:xfrm>
          <a:prstGeom prst="line">
            <a:avLst/>
          </a:prstGeom>
          <a:ln w="139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4644008" y="3372489"/>
            <a:ext cx="3024336" cy="4824536"/>
          </a:xfrm>
          <a:prstGeom prst="line">
            <a:avLst/>
          </a:prstGeom>
          <a:ln w="152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012160" y="404664"/>
            <a:ext cx="3672408" cy="2232248"/>
          </a:xfrm>
          <a:prstGeom prst="line">
            <a:avLst/>
          </a:prstGeom>
          <a:ln w="1047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1925374" y="-1467544"/>
            <a:ext cx="2835481" cy="4464496"/>
          </a:xfrm>
          <a:prstGeom prst="line">
            <a:avLst/>
          </a:prstGeom>
          <a:ln w="165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-252536" y="3861048"/>
            <a:ext cx="3312368" cy="20882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808527" y="-1971600"/>
            <a:ext cx="2835481" cy="446449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860032" y="3429000"/>
            <a:ext cx="3024336" cy="48245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6228184" y="101300"/>
            <a:ext cx="3672408" cy="223224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6275859" y="-27384"/>
            <a:ext cx="3672408" cy="223224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6516216" y="-243408"/>
            <a:ext cx="3672408" cy="22322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6660232" y="-387424"/>
            <a:ext cx="3672408" cy="2232248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6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1"/>
          <p:cNvSpPr>
            <a:spLocks noChangeArrowheads="1"/>
          </p:cNvSpPr>
          <p:nvPr/>
        </p:nvSpPr>
        <p:spPr>
          <a:xfrm>
            <a:off x="659595" y="1196752"/>
            <a:ext cx="8466658" cy="4062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4" tIns="60957" rIns="121914" bIns="6095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400" kern="0" dirty="0">
              <a:solidFill>
                <a:srgbClr val="FFFF00"/>
              </a:solidFill>
              <a:latin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rgbClr val="FFFF00"/>
                </a:solidFill>
                <a:latin typeface="Arial" pitchFamily="34" charset="0"/>
              </a:rPr>
              <a:t>搜索</a:t>
            </a:r>
            <a:r>
              <a:rPr lang="en-US" altLang="zh-CN" sz="2400" b="1" kern="0" dirty="0">
                <a:solidFill>
                  <a:srgbClr val="FFFF00"/>
                </a:solidFill>
                <a:latin typeface="Arial" pitchFamily="34" charset="0"/>
              </a:rPr>
              <a:t>: </a:t>
            </a:r>
            <a:r>
              <a:rPr lang="en-US" altLang="zh-CN" sz="2400" kern="0" dirty="0">
                <a:solidFill>
                  <a:srgbClr val="FFFF00"/>
                </a:solidFill>
                <a:latin typeface="Arial" pitchFamily="34" charset="0"/>
                <a:hlinkClick r:id="rId2"/>
              </a:rPr>
              <a:t>www.lfppt.com</a:t>
            </a:r>
            <a:endParaRPr lang="en-US" altLang="zh-CN" sz="2400" kern="0" dirty="0">
              <a:solidFill>
                <a:srgbClr val="FFFF00"/>
              </a:solidFill>
              <a:latin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rgbClr val="FFFF00"/>
                </a:solidFill>
                <a:latin typeface="Arial" pitchFamily="34" charset="0"/>
              </a:rPr>
              <a:t>微信扫一扫，</a:t>
            </a:r>
            <a:r>
              <a:rPr lang="en-US" altLang="zh-CN" sz="2400" b="1" kern="0" dirty="0">
                <a:solidFill>
                  <a:srgbClr val="FFFF00"/>
                </a:solidFill>
                <a:latin typeface="Arial" pitchFamily="34" charset="0"/>
              </a:rPr>
              <a:t>PPT</a:t>
            </a:r>
            <a:r>
              <a:rPr lang="zh-CN" altLang="en-US" sz="2400" b="1" kern="0" dirty="0">
                <a:solidFill>
                  <a:srgbClr val="FFFF00"/>
                </a:solidFill>
                <a:latin typeface="Arial" pitchFamily="34" charset="0"/>
              </a:rPr>
              <a:t>没烦恼</a:t>
            </a:r>
            <a:endParaRPr lang="en-US" altLang="zh-CN" sz="2400" b="1" kern="0" dirty="0">
              <a:solidFill>
                <a:srgbClr val="FFFF00"/>
              </a:solidFill>
              <a:latin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rgbClr val="FFFF00"/>
                </a:solidFill>
                <a:latin typeface="Arial" pitchFamily="34" charset="0"/>
              </a:rPr>
              <a:t>微信公众号：LFPPT网</a:t>
            </a:r>
            <a:endParaRPr lang="en-US" altLang="zh-CN" sz="2400" b="1" kern="0" dirty="0">
              <a:solidFill>
                <a:srgbClr val="FFFF00"/>
              </a:solidFill>
              <a:latin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400" b="1" kern="0" dirty="0">
              <a:solidFill>
                <a:srgbClr val="FFFF00"/>
              </a:solidFill>
              <a:latin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扫一扫即刻拥有海量免费模板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rgbClr val="FFFF00"/>
                </a:solidFill>
                <a:latin typeface="Arial" pitchFamily="34" charset="0"/>
              </a:rPr>
              <a:t>加入免费</a:t>
            </a:r>
            <a:r>
              <a:rPr lang="en-US" altLang="zh-CN" sz="2400" b="1" kern="0" dirty="0">
                <a:solidFill>
                  <a:srgbClr val="FFFF00"/>
                </a:solidFill>
                <a:latin typeface="Arial" pitchFamily="34" charset="0"/>
              </a:rPr>
              <a:t>PPT</a:t>
            </a:r>
            <a:r>
              <a:rPr lang="zh-CN" altLang="en-US" sz="2400" b="1" kern="0" dirty="0">
                <a:solidFill>
                  <a:srgbClr val="FFFF00"/>
                </a:solidFill>
                <a:latin typeface="Arial" pitchFamily="34" charset="0"/>
              </a:rPr>
              <a:t>模版</a:t>
            </a:r>
            <a:r>
              <a:rPr lang="en-US" altLang="zh-CN" sz="2400" b="1" kern="0" dirty="0">
                <a:solidFill>
                  <a:srgbClr val="FFFF00"/>
                </a:solidFill>
                <a:latin typeface="Arial" pitchFamily="34" charset="0"/>
              </a:rPr>
              <a:t>QQ</a:t>
            </a:r>
            <a:r>
              <a:rPr lang="zh-CN" altLang="en-US" sz="2400" b="1" kern="0" dirty="0">
                <a:solidFill>
                  <a:srgbClr val="FFFF00"/>
                </a:solidFill>
                <a:latin typeface="Arial" pitchFamily="34" charset="0"/>
              </a:rPr>
              <a:t>群</a:t>
            </a:r>
            <a:r>
              <a:rPr lang="en-US" altLang="zh-CN" sz="2400" b="1" kern="0" dirty="0">
                <a:solidFill>
                  <a:srgbClr val="FFFF00"/>
                </a:solidFill>
                <a:latin typeface="Arial" pitchFamily="34" charset="0"/>
              </a:rPr>
              <a:t>251106778</a:t>
            </a:r>
          </a:p>
          <a:p>
            <a:pPr algn="ctr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计划总结</a:t>
            </a:r>
            <a:r>
              <a:rPr lang="en-US" altLang="zh-CN" sz="2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/</a:t>
            </a:r>
            <a:r>
              <a:rPr lang="zh-CN" altLang="en-US" sz="2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年会颁奖</a:t>
            </a:r>
            <a:r>
              <a:rPr lang="en-US" altLang="zh-CN" sz="2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/</a:t>
            </a:r>
            <a:r>
              <a:rPr lang="zh-CN" altLang="en-US" sz="2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演讲辩论</a:t>
            </a:r>
            <a:r>
              <a:rPr lang="en-US" altLang="zh-CN" sz="2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/</a:t>
            </a:r>
            <a:r>
              <a:rPr lang="zh-CN" altLang="en-US" sz="2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毕业答辩</a:t>
            </a:r>
            <a:r>
              <a:rPr lang="en-US" altLang="zh-CN" sz="2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/</a:t>
            </a:r>
            <a:r>
              <a:rPr lang="zh-CN" altLang="en-US" sz="2400" b="1" kern="0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rPr>
              <a:t>简历竞聘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zh-CN" sz="2800" kern="0" dirty="0"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11" name="Picture 17" descr="u=540109111,3851301067&amp;fm=23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69296" y="2080112"/>
            <a:ext cx="544116" cy="48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 descr="201110132313214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65240" y="3671737"/>
            <a:ext cx="383381" cy="3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7035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4941168"/>
            <a:ext cx="9324528" cy="201622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-661"/>
          <a:stretch>
            <a:fillRect/>
          </a:stretch>
        </p:blipFill>
        <p:spPr>
          <a:xfrm>
            <a:off x="6156176" y="953101"/>
            <a:ext cx="2822758" cy="398806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40000" endPos="25000" dir="5400000" sy="-100000" algn="bl" rotWithShape="0"/>
          </a:effectLst>
        </p:spPr>
      </p:pic>
      <p:pic>
        <p:nvPicPr>
          <p:cNvPr id="1026" name="Picture 2" descr="C:\Users\Administrator\Desktop\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9512" y="931194"/>
            <a:ext cx="2833192" cy="4009974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40000" endPos="2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40404" y="953101"/>
            <a:ext cx="2863192" cy="398806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  <a:reflection blurRad="6350" stA="40000" endPos="2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3090714" y="980728"/>
            <a:ext cx="0" cy="39604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084168" y="980728"/>
            <a:ext cx="0" cy="39604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"/>
          <p:cNvGrpSpPr/>
          <p:nvPr/>
        </p:nvGrpSpPr>
        <p:grpSpPr>
          <a:xfrm>
            <a:off x="179512" y="764704"/>
            <a:ext cx="2808312" cy="72008"/>
            <a:chOff x="1607324" y="754088"/>
            <a:chExt cx="5917004" cy="8262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607324" y="754088"/>
              <a:ext cx="591700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607324" y="836712"/>
              <a:ext cx="59170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"/>
          <p:cNvGrpSpPr/>
          <p:nvPr/>
        </p:nvGrpSpPr>
        <p:grpSpPr>
          <a:xfrm>
            <a:off x="3143028" y="764704"/>
            <a:ext cx="2808312" cy="72008"/>
            <a:chOff x="1607324" y="754088"/>
            <a:chExt cx="5917004" cy="82624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607324" y="754088"/>
              <a:ext cx="591700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607324" y="836712"/>
              <a:ext cx="59170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"/>
          <p:cNvGrpSpPr/>
          <p:nvPr/>
        </p:nvGrpSpPr>
        <p:grpSpPr>
          <a:xfrm>
            <a:off x="6156176" y="764704"/>
            <a:ext cx="2808312" cy="72008"/>
            <a:chOff x="1607324" y="754088"/>
            <a:chExt cx="5917004" cy="8262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1607324" y="754088"/>
              <a:ext cx="591700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607324" y="836712"/>
              <a:ext cx="59170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矩形 5"/>
          <p:cNvSpPr/>
          <p:nvPr/>
        </p:nvSpPr>
        <p:spPr>
          <a:xfrm>
            <a:off x="1401903" y="5589240"/>
            <a:ext cx="6340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案例一：美工中的应用</a:t>
            </a:r>
          </a:p>
        </p:txBody>
      </p:sp>
    </p:spTree>
    <p:extLst>
      <p:ext uri="{BB962C8B-B14F-4D97-AF65-F5344CB8AC3E}">
        <p14:creationId xmlns:p14="http://schemas.microsoft.com/office/powerpoint/2010/main" val="37652654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504" y="3897143"/>
            <a:ext cx="4826796" cy="9369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83365" y="467138"/>
            <a:ext cx="5078288" cy="11529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 l="-1"/>
          <a:stretch>
            <a:fillRect/>
          </a:stretch>
        </p:blipFill>
        <p:spPr>
          <a:xfrm>
            <a:off x="3275856" y="2389355"/>
            <a:ext cx="5621897" cy="96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4941168"/>
            <a:ext cx="9324528" cy="201622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6348" y="5589240"/>
            <a:ext cx="75713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案例二：线条在实际应用中</a:t>
            </a:r>
          </a:p>
        </p:txBody>
      </p:sp>
      <p:grpSp>
        <p:nvGrpSpPr>
          <p:cNvPr id="7" name="组合"/>
          <p:cNvGrpSpPr/>
          <p:nvPr/>
        </p:nvGrpSpPr>
        <p:grpSpPr>
          <a:xfrm rot="10800000" flipH="1">
            <a:off x="6161653" y="457603"/>
            <a:ext cx="72010" cy="1152128"/>
            <a:chOff x="8270947" y="398490"/>
            <a:chExt cx="45470" cy="2570875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8270947" y="398490"/>
              <a:ext cx="0" cy="2570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8316417" y="398490"/>
              <a:ext cx="0" cy="2570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"/>
          <p:cNvGrpSpPr/>
          <p:nvPr/>
        </p:nvGrpSpPr>
        <p:grpSpPr>
          <a:xfrm rot="10800000" flipH="1" flipV="1">
            <a:off x="8892425" y="2564904"/>
            <a:ext cx="79408" cy="699170"/>
            <a:chOff x="8263229" y="398490"/>
            <a:chExt cx="53187" cy="2570875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8263229" y="398490"/>
              <a:ext cx="0" cy="2570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8316416" y="398490"/>
              <a:ext cx="0" cy="2570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"/>
          <p:cNvGrpSpPr/>
          <p:nvPr/>
        </p:nvGrpSpPr>
        <p:grpSpPr>
          <a:xfrm rot="10800000" flipH="1" flipV="1">
            <a:off x="4499993" y="4016040"/>
            <a:ext cx="79408" cy="699170"/>
            <a:chOff x="8263229" y="398490"/>
            <a:chExt cx="53187" cy="2570875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8263229" y="398490"/>
              <a:ext cx="0" cy="2570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316416" y="398490"/>
              <a:ext cx="0" cy="257087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151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 44"/>
          <p:cNvSpPr/>
          <p:nvPr/>
        </p:nvSpPr>
        <p:spPr>
          <a:xfrm>
            <a:off x="-1188640" y="1484352"/>
            <a:ext cx="11490903" cy="70572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"/>
          <p:cNvGrpSpPr/>
          <p:nvPr/>
        </p:nvGrpSpPr>
        <p:grpSpPr>
          <a:xfrm rot="20040284">
            <a:off x="1082481" y="1453034"/>
            <a:ext cx="1512168" cy="1512168"/>
            <a:chOff x="1187624" y="836712"/>
            <a:chExt cx="1512168" cy="1512168"/>
          </a:xfrm>
          <a:solidFill>
            <a:schemeClr val="bg1">
              <a:lumMod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" name="椭圆 4"/>
            <p:cNvSpPr/>
            <p:nvPr/>
          </p:nvSpPr>
          <p:spPr>
            <a:xfrm>
              <a:off x="1187624" y="836712"/>
              <a:ext cx="1512168" cy="151216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91432" y="980728"/>
              <a:ext cx="902811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>
                  <a:latin typeface="Broadway" pitchFamily="82" charset="0"/>
                </a:rPr>
                <a:t>1</a:t>
              </a:r>
            </a:p>
            <a:p>
              <a:r>
                <a:rPr lang="zh-CN" altLang="en-US" sz="2800">
                  <a:latin typeface="微软雅黑" pitchFamily="34" charset="-122"/>
                  <a:ea typeface="微软雅黑" pitchFamily="34" charset="-122"/>
                </a:rPr>
                <a:t>引导</a:t>
              </a:r>
            </a:p>
          </p:txBody>
        </p:sp>
      </p:grpSp>
      <p:grpSp>
        <p:nvGrpSpPr>
          <p:cNvPr id="7" name="组合"/>
          <p:cNvGrpSpPr/>
          <p:nvPr/>
        </p:nvGrpSpPr>
        <p:grpSpPr>
          <a:xfrm>
            <a:off x="2964837" y="591619"/>
            <a:ext cx="1512168" cy="1512168"/>
            <a:chOff x="1187624" y="836712"/>
            <a:chExt cx="1512168" cy="1512168"/>
          </a:xfrm>
          <a:solidFill>
            <a:schemeClr val="bg1">
              <a:lumMod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8" name="椭圆 7"/>
            <p:cNvSpPr/>
            <p:nvPr/>
          </p:nvSpPr>
          <p:spPr>
            <a:xfrm>
              <a:off x="1187624" y="836712"/>
              <a:ext cx="1512168" cy="151216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1431" y="980728"/>
              <a:ext cx="902811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>
                  <a:latin typeface="Broadway" pitchFamily="82" charset="0"/>
                </a:rPr>
                <a:t>2</a:t>
              </a:r>
            </a:p>
            <a:p>
              <a:r>
                <a:rPr lang="zh-CN" altLang="en-US" sz="2800">
                  <a:latin typeface="微软雅黑" pitchFamily="34" charset="-122"/>
                  <a:ea typeface="微软雅黑" pitchFamily="34" charset="-122"/>
                </a:rPr>
                <a:t>分隔</a:t>
              </a:r>
            </a:p>
          </p:txBody>
        </p:sp>
      </p:grpSp>
      <p:grpSp>
        <p:nvGrpSpPr>
          <p:cNvPr id="10" name="组合"/>
          <p:cNvGrpSpPr/>
          <p:nvPr/>
        </p:nvGrpSpPr>
        <p:grpSpPr>
          <a:xfrm>
            <a:off x="4847193" y="591619"/>
            <a:ext cx="1512168" cy="1512168"/>
            <a:chOff x="1187624" y="836712"/>
            <a:chExt cx="1512168" cy="1512168"/>
          </a:xfrm>
          <a:solidFill>
            <a:schemeClr val="bg1">
              <a:lumMod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1" name="椭圆 10"/>
            <p:cNvSpPr/>
            <p:nvPr/>
          </p:nvSpPr>
          <p:spPr>
            <a:xfrm>
              <a:off x="1187624" y="836712"/>
              <a:ext cx="1512168" cy="151216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91432" y="980728"/>
              <a:ext cx="902811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>
                  <a:latin typeface="Broadway" pitchFamily="82" charset="0"/>
                </a:rPr>
                <a:t>3</a:t>
              </a:r>
            </a:p>
            <a:p>
              <a:r>
                <a:rPr lang="zh-CN" altLang="en-US" sz="2800">
                  <a:latin typeface="微软雅黑" pitchFamily="34" charset="-122"/>
                  <a:ea typeface="微软雅黑" pitchFamily="34" charset="-122"/>
                </a:rPr>
                <a:t>串联</a:t>
              </a:r>
            </a:p>
          </p:txBody>
        </p:sp>
      </p:grpSp>
      <p:grpSp>
        <p:nvGrpSpPr>
          <p:cNvPr id="13" name="组合"/>
          <p:cNvGrpSpPr/>
          <p:nvPr/>
        </p:nvGrpSpPr>
        <p:grpSpPr>
          <a:xfrm rot="2667333">
            <a:off x="6729550" y="1394799"/>
            <a:ext cx="1512168" cy="1512168"/>
            <a:chOff x="1187624" y="836712"/>
            <a:chExt cx="1512168" cy="1512168"/>
          </a:xfrm>
          <a:solidFill>
            <a:schemeClr val="bg1">
              <a:lumMod val="85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14" name="椭圆 13"/>
            <p:cNvSpPr/>
            <p:nvPr/>
          </p:nvSpPr>
          <p:spPr>
            <a:xfrm>
              <a:off x="1187624" y="836712"/>
              <a:ext cx="1512168" cy="151216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91432" y="980728"/>
              <a:ext cx="902811" cy="107721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>
                  <a:latin typeface="Broadway" pitchFamily="82" charset="0"/>
                </a:rPr>
                <a:t>4</a:t>
              </a:r>
            </a:p>
            <a:p>
              <a:r>
                <a:rPr lang="zh-CN" altLang="en-US" sz="2800">
                  <a:latin typeface="微软雅黑" pitchFamily="34" charset="-122"/>
                  <a:ea typeface="微软雅黑" pitchFamily="34" charset="-122"/>
                </a:rPr>
                <a:t>修饰</a:t>
              </a:r>
            </a:p>
          </p:txBody>
        </p:sp>
      </p:grpSp>
      <p:grpSp>
        <p:nvGrpSpPr>
          <p:cNvPr id="47" name="组合"/>
          <p:cNvGrpSpPr/>
          <p:nvPr/>
        </p:nvGrpSpPr>
        <p:grpSpPr>
          <a:xfrm>
            <a:off x="4380291" y="4155073"/>
            <a:ext cx="402152" cy="4098463"/>
            <a:chOff x="4380291" y="4155073"/>
            <a:chExt cx="402152" cy="4098463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4572000" y="4365104"/>
              <a:ext cx="0" cy="38884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4380291" y="4155073"/>
              <a:ext cx="402152" cy="40215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 flipV="1">
            <a:off x="2447394" y="2798440"/>
            <a:ext cx="2124606" cy="156666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H="1" flipV="1">
            <a:off x="3923928" y="2103787"/>
            <a:ext cx="648072" cy="226131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4581367" y="2150883"/>
            <a:ext cx="854729" cy="221474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4572000" y="2798440"/>
            <a:ext cx="2265032" cy="155771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0" y="5301208"/>
            <a:ext cx="9144000" cy="16561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latin typeface="微软雅黑" pitchFamily="34" charset="-122"/>
                <a:ea typeface="微软雅黑" pitchFamily="34" charset="-122"/>
              </a:rPr>
              <a:t>那么线条有哪些作用？</a:t>
            </a:r>
          </a:p>
        </p:txBody>
      </p:sp>
    </p:spTree>
    <p:extLst>
      <p:ext uri="{BB962C8B-B14F-4D97-AF65-F5344CB8AC3E}">
        <p14:creationId xmlns:p14="http://schemas.microsoft.com/office/powerpoint/2010/main" val="2937133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 prLst="">
                                      <p:cBhvr>
                                        <p:cTn id="48" dur="1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latin typeface="微软雅黑" pitchFamily="34" charset="-122"/>
                <a:ea typeface="微软雅黑" pitchFamily="34" charset="-122"/>
              </a:rPr>
              <a:t>线条美化思路</a:t>
            </a:r>
          </a:p>
        </p:txBody>
      </p:sp>
      <p:grpSp>
        <p:nvGrpSpPr>
          <p:cNvPr id="5" name="组合"/>
          <p:cNvGrpSpPr/>
          <p:nvPr/>
        </p:nvGrpSpPr>
        <p:grpSpPr>
          <a:xfrm>
            <a:off x="1077581" y="1052736"/>
            <a:ext cx="7094819" cy="5472608"/>
            <a:chOff x="1077581" y="1052736"/>
            <a:chExt cx="7094819" cy="5472608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1169043" y="1412776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1169043" y="1948836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1169043" y="2484896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169043" y="3020956"/>
              <a:ext cx="648072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169043" y="3557016"/>
              <a:ext cx="64807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69043" y="4093076"/>
              <a:ext cx="648072" cy="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169043" y="4629136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169043" y="5165196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1169043" y="5701256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1169043" y="6237312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3275856" y="1412776"/>
              <a:ext cx="48965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275856" y="1948836"/>
              <a:ext cx="64807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275856" y="2484896"/>
              <a:ext cx="64807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275856" y="3020956"/>
              <a:ext cx="648072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275856" y="3557016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275856" y="4093076"/>
              <a:ext cx="64807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275856" y="4629136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3275856" y="5661248"/>
              <a:ext cx="648072" cy="2560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3898032" y="6021288"/>
              <a:ext cx="0" cy="50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275856" y="2564904"/>
              <a:ext cx="6480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 30"/>
            <p:cNvSpPr/>
            <p:nvPr/>
          </p:nvSpPr>
          <p:spPr>
            <a:xfrm>
              <a:off x="3218696" y="4983422"/>
              <a:ext cx="777240" cy="245778"/>
            </a:xfrm>
            <a:custGeom>
              <a:avLst/>
              <a:gdLst>
                <a:gd name="connsiteX0" fmla="*/ 0 w 777240"/>
                <a:gd name="connsiteY0" fmla="*/ 168841 h 245778"/>
                <a:gd name="connsiteX1" fmla="*/ 274320 w 777240"/>
                <a:gd name="connsiteY1" fmla="*/ 1201 h 245778"/>
                <a:gd name="connsiteX2" fmla="*/ 518160 w 777240"/>
                <a:gd name="connsiteY2" fmla="*/ 245041 h 245778"/>
                <a:gd name="connsiteX3" fmla="*/ 777240 w 777240"/>
                <a:gd name="connsiteY3" fmla="*/ 62161 h 24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7240" h="245778">
                  <a:moveTo>
                    <a:pt x="0" y="168841"/>
                  </a:moveTo>
                  <a:cubicBezTo>
                    <a:pt x="93980" y="78671"/>
                    <a:pt x="187960" y="-11499"/>
                    <a:pt x="274320" y="1201"/>
                  </a:cubicBezTo>
                  <a:cubicBezTo>
                    <a:pt x="360680" y="13901"/>
                    <a:pt x="434340" y="234881"/>
                    <a:pt x="518160" y="245041"/>
                  </a:cubicBezTo>
                  <a:cubicBezTo>
                    <a:pt x="601980" y="255201"/>
                    <a:pt x="689610" y="158681"/>
                    <a:pt x="777240" y="6216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77581" y="10527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短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03848" y="10527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长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03848" y="158360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粗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203848" y="212356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双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203848" y="269962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浓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03848" y="321297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实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03848" y="371703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彩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03848" y="429309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尖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03848" y="500388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曲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3848" y="552551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斜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03848" y="608865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竖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77581" y="158879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细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077581" y="212485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单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77581" y="266091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淡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77581" y="319697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虚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77581" y="37330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黒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7581" y="426909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平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077581" y="480515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直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77581" y="534121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直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77581" y="587727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>
                  <a:latin typeface="微软雅黑" pitchFamily="34" charset="-122"/>
                  <a:ea typeface="微软雅黑" pitchFamily="34" charset="-122"/>
                </a:rPr>
                <a:t>横</a:t>
              </a:r>
            </a:p>
          </p:txBody>
        </p:sp>
      </p:grpSp>
      <p:grpSp>
        <p:nvGrpSpPr>
          <p:cNvPr id="23" name="组合"/>
          <p:cNvGrpSpPr/>
          <p:nvPr/>
        </p:nvGrpSpPr>
        <p:grpSpPr>
          <a:xfrm>
            <a:off x="5861553" y="2625660"/>
            <a:ext cx="2287575" cy="1524790"/>
            <a:chOff x="5861553" y="2625660"/>
            <a:chExt cx="2287575" cy="1524790"/>
          </a:xfrm>
        </p:grpSpPr>
        <p:sp>
          <p:nvSpPr>
            <p:cNvPr id="32" name="任意多边形 31"/>
            <p:cNvSpPr/>
            <p:nvPr/>
          </p:nvSpPr>
          <p:spPr>
            <a:xfrm>
              <a:off x="5861553" y="2625660"/>
              <a:ext cx="2287575" cy="1524790"/>
            </a:xfrm>
            <a:custGeom>
              <a:avLst/>
              <a:gdLst>
                <a:gd name="connsiteX0" fmla="*/ 1575 w 2287575"/>
                <a:gd name="connsiteY0" fmla="*/ 1463244 h 1524790"/>
                <a:gd name="connsiteX1" fmla="*/ 77775 w 2287575"/>
                <a:gd name="connsiteY1" fmla="*/ 1417524 h 1524790"/>
                <a:gd name="connsiteX2" fmla="*/ 123495 w 2287575"/>
                <a:gd name="connsiteY2" fmla="*/ 1387044 h 1524790"/>
                <a:gd name="connsiteX3" fmla="*/ 138735 w 2287575"/>
                <a:gd name="connsiteY3" fmla="*/ 1326084 h 1524790"/>
                <a:gd name="connsiteX4" fmla="*/ 214935 w 2287575"/>
                <a:gd name="connsiteY4" fmla="*/ 1249884 h 1524790"/>
                <a:gd name="connsiteX5" fmla="*/ 291135 w 2287575"/>
                <a:gd name="connsiteY5" fmla="*/ 1173684 h 1524790"/>
                <a:gd name="connsiteX6" fmla="*/ 336855 w 2287575"/>
                <a:gd name="connsiteY6" fmla="*/ 1082244 h 1524790"/>
                <a:gd name="connsiteX7" fmla="*/ 275895 w 2287575"/>
                <a:gd name="connsiteY7" fmla="*/ 990804 h 1524790"/>
                <a:gd name="connsiteX8" fmla="*/ 184455 w 2287575"/>
                <a:gd name="connsiteY8" fmla="*/ 929844 h 1524790"/>
                <a:gd name="connsiteX9" fmla="*/ 184455 w 2287575"/>
                <a:gd name="connsiteY9" fmla="*/ 823164 h 1524790"/>
                <a:gd name="connsiteX10" fmla="*/ 230175 w 2287575"/>
                <a:gd name="connsiteY10" fmla="*/ 792684 h 1524790"/>
                <a:gd name="connsiteX11" fmla="*/ 260655 w 2287575"/>
                <a:gd name="connsiteY11" fmla="*/ 594564 h 1524790"/>
                <a:gd name="connsiteX12" fmla="*/ 275895 w 2287575"/>
                <a:gd name="connsiteY12" fmla="*/ 548844 h 1524790"/>
                <a:gd name="connsiteX13" fmla="*/ 245415 w 2287575"/>
                <a:gd name="connsiteY13" fmla="*/ 228804 h 1524790"/>
                <a:gd name="connsiteX14" fmla="*/ 214935 w 2287575"/>
                <a:gd name="connsiteY14" fmla="*/ 183084 h 1524790"/>
                <a:gd name="connsiteX15" fmla="*/ 306375 w 2287575"/>
                <a:gd name="connsiteY15" fmla="*/ 122124 h 1524790"/>
                <a:gd name="connsiteX16" fmla="*/ 428295 w 2287575"/>
                <a:gd name="connsiteY16" fmla="*/ 91644 h 1524790"/>
                <a:gd name="connsiteX17" fmla="*/ 504495 w 2287575"/>
                <a:gd name="connsiteY17" fmla="*/ 106884 h 1524790"/>
                <a:gd name="connsiteX18" fmla="*/ 595935 w 2287575"/>
                <a:gd name="connsiteY18" fmla="*/ 137364 h 1524790"/>
                <a:gd name="connsiteX19" fmla="*/ 839775 w 2287575"/>
                <a:gd name="connsiteY19" fmla="*/ 122124 h 1524790"/>
                <a:gd name="connsiteX20" fmla="*/ 915975 w 2287575"/>
                <a:gd name="connsiteY20" fmla="*/ 45924 h 1524790"/>
                <a:gd name="connsiteX21" fmla="*/ 1037895 w 2287575"/>
                <a:gd name="connsiteY21" fmla="*/ 204 h 1524790"/>
                <a:gd name="connsiteX22" fmla="*/ 1418895 w 2287575"/>
                <a:gd name="connsiteY22" fmla="*/ 45924 h 1524790"/>
                <a:gd name="connsiteX23" fmla="*/ 1510335 w 2287575"/>
                <a:gd name="connsiteY23" fmla="*/ 106884 h 1524790"/>
                <a:gd name="connsiteX24" fmla="*/ 1556055 w 2287575"/>
                <a:gd name="connsiteY24" fmla="*/ 167844 h 1524790"/>
                <a:gd name="connsiteX25" fmla="*/ 1693215 w 2287575"/>
                <a:gd name="connsiteY25" fmla="*/ 244044 h 1524790"/>
                <a:gd name="connsiteX26" fmla="*/ 1891335 w 2287575"/>
                <a:gd name="connsiteY26" fmla="*/ 259284 h 1524790"/>
                <a:gd name="connsiteX27" fmla="*/ 2058975 w 2287575"/>
                <a:gd name="connsiteY27" fmla="*/ 305004 h 1524790"/>
                <a:gd name="connsiteX28" fmla="*/ 2150415 w 2287575"/>
                <a:gd name="connsiteY28" fmla="*/ 381204 h 1524790"/>
                <a:gd name="connsiteX29" fmla="*/ 2180895 w 2287575"/>
                <a:gd name="connsiteY29" fmla="*/ 442164 h 1524790"/>
                <a:gd name="connsiteX30" fmla="*/ 2241855 w 2287575"/>
                <a:gd name="connsiteY30" fmla="*/ 533604 h 1524790"/>
                <a:gd name="connsiteX31" fmla="*/ 2257095 w 2287575"/>
                <a:gd name="connsiteY31" fmla="*/ 579324 h 1524790"/>
                <a:gd name="connsiteX32" fmla="*/ 2287575 w 2287575"/>
                <a:gd name="connsiteY32" fmla="*/ 686004 h 1524790"/>
                <a:gd name="connsiteX33" fmla="*/ 2272335 w 2287575"/>
                <a:gd name="connsiteY33" fmla="*/ 807924 h 1524790"/>
                <a:gd name="connsiteX34" fmla="*/ 2180895 w 2287575"/>
                <a:gd name="connsiteY34" fmla="*/ 868884 h 1524790"/>
                <a:gd name="connsiteX35" fmla="*/ 1815135 w 2287575"/>
                <a:gd name="connsiteY35" fmla="*/ 884124 h 1524790"/>
                <a:gd name="connsiteX36" fmla="*/ 1693215 w 2287575"/>
                <a:gd name="connsiteY36" fmla="*/ 929844 h 1524790"/>
                <a:gd name="connsiteX37" fmla="*/ 1647495 w 2287575"/>
                <a:gd name="connsiteY37" fmla="*/ 960324 h 1524790"/>
                <a:gd name="connsiteX38" fmla="*/ 1556055 w 2287575"/>
                <a:gd name="connsiteY38" fmla="*/ 990804 h 1524790"/>
                <a:gd name="connsiteX39" fmla="*/ 1510335 w 2287575"/>
                <a:gd name="connsiteY39" fmla="*/ 1036524 h 1524790"/>
                <a:gd name="connsiteX40" fmla="*/ 1479855 w 2287575"/>
                <a:gd name="connsiteY40" fmla="*/ 1265124 h 1524790"/>
                <a:gd name="connsiteX41" fmla="*/ 1449375 w 2287575"/>
                <a:gd name="connsiteY41" fmla="*/ 1356564 h 1524790"/>
                <a:gd name="connsiteX42" fmla="*/ 1403655 w 2287575"/>
                <a:gd name="connsiteY42" fmla="*/ 1371804 h 1524790"/>
                <a:gd name="connsiteX43" fmla="*/ 1205535 w 2287575"/>
                <a:gd name="connsiteY43" fmla="*/ 1356564 h 1524790"/>
                <a:gd name="connsiteX44" fmla="*/ 1114095 w 2287575"/>
                <a:gd name="connsiteY44" fmla="*/ 1295604 h 1524790"/>
                <a:gd name="connsiteX45" fmla="*/ 1068375 w 2287575"/>
                <a:gd name="connsiteY45" fmla="*/ 1280364 h 1524790"/>
                <a:gd name="connsiteX46" fmla="*/ 1022655 w 2287575"/>
                <a:gd name="connsiteY46" fmla="*/ 1249884 h 1524790"/>
                <a:gd name="connsiteX47" fmla="*/ 915975 w 2287575"/>
                <a:gd name="connsiteY47" fmla="*/ 1219404 h 1524790"/>
                <a:gd name="connsiteX48" fmla="*/ 794055 w 2287575"/>
                <a:gd name="connsiteY48" fmla="*/ 1234644 h 1524790"/>
                <a:gd name="connsiteX49" fmla="*/ 763575 w 2287575"/>
                <a:gd name="connsiteY49" fmla="*/ 1280364 h 1524790"/>
                <a:gd name="connsiteX50" fmla="*/ 748335 w 2287575"/>
                <a:gd name="connsiteY50" fmla="*/ 1326084 h 1524790"/>
                <a:gd name="connsiteX51" fmla="*/ 733095 w 2287575"/>
                <a:gd name="connsiteY51" fmla="*/ 1387044 h 1524790"/>
                <a:gd name="connsiteX52" fmla="*/ 687375 w 2287575"/>
                <a:gd name="connsiteY52" fmla="*/ 1448004 h 1524790"/>
                <a:gd name="connsiteX53" fmla="*/ 641655 w 2287575"/>
                <a:gd name="connsiteY53" fmla="*/ 1463244 h 1524790"/>
                <a:gd name="connsiteX54" fmla="*/ 230175 w 2287575"/>
                <a:gd name="connsiteY54" fmla="*/ 1478484 h 1524790"/>
                <a:gd name="connsiteX55" fmla="*/ 184455 w 2287575"/>
                <a:gd name="connsiteY55" fmla="*/ 1493724 h 1524790"/>
                <a:gd name="connsiteX56" fmla="*/ 138735 w 2287575"/>
                <a:gd name="connsiteY56" fmla="*/ 1524204 h 1524790"/>
                <a:gd name="connsiteX57" fmla="*/ 32055 w 2287575"/>
                <a:gd name="connsiteY57" fmla="*/ 1508964 h 1524790"/>
                <a:gd name="connsiteX58" fmla="*/ 1575 w 2287575"/>
                <a:gd name="connsiteY58" fmla="*/ 1463244 h 152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287575" h="1524790">
                  <a:moveTo>
                    <a:pt x="1575" y="1463244"/>
                  </a:moveTo>
                  <a:cubicBezTo>
                    <a:pt x="9195" y="1448004"/>
                    <a:pt x="52656" y="1433223"/>
                    <a:pt x="77775" y="1417524"/>
                  </a:cubicBezTo>
                  <a:cubicBezTo>
                    <a:pt x="93307" y="1407816"/>
                    <a:pt x="113335" y="1402284"/>
                    <a:pt x="123495" y="1387044"/>
                  </a:cubicBezTo>
                  <a:cubicBezTo>
                    <a:pt x="135113" y="1369616"/>
                    <a:pt x="130484" y="1345336"/>
                    <a:pt x="138735" y="1326084"/>
                  </a:cubicBezTo>
                  <a:cubicBezTo>
                    <a:pt x="159055" y="1278671"/>
                    <a:pt x="174295" y="1276977"/>
                    <a:pt x="214935" y="1249884"/>
                  </a:cubicBezTo>
                  <a:cubicBezTo>
                    <a:pt x="296215" y="1127964"/>
                    <a:pt x="189535" y="1275284"/>
                    <a:pt x="291135" y="1173684"/>
                  </a:cubicBezTo>
                  <a:cubicBezTo>
                    <a:pt x="320678" y="1144141"/>
                    <a:pt x="324460" y="1119429"/>
                    <a:pt x="336855" y="1082244"/>
                  </a:cubicBezTo>
                  <a:cubicBezTo>
                    <a:pt x="312797" y="961955"/>
                    <a:pt x="349703" y="1031809"/>
                    <a:pt x="275895" y="990804"/>
                  </a:cubicBezTo>
                  <a:cubicBezTo>
                    <a:pt x="243873" y="973014"/>
                    <a:pt x="184455" y="929844"/>
                    <a:pt x="184455" y="929844"/>
                  </a:cubicBezTo>
                  <a:cubicBezTo>
                    <a:pt x="170745" y="888715"/>
                    <a:pt x="154688" y="867815"/>
                    <a:pt x="184455" y="823164"/>
                  </a:cubicBezTo>
                  <a:cubicBezTo>
                    <a:pt x="194615" y="807924"/>
                    <a:pt x="214935" y="802844"/>
                    <a:pt x="230175" y="792684"/>
                  </a:cubicBezTo>
                  <a:cubicBezTo>
                    <a:pt x="266858" y="682635"/>
                    <a:pt x="226978" y="813464"/>
                    <a:pt x="260655" y="594564"/>
                  </a:cubicBezTo>
                  <a:cubicBezTo>
                    <a:pt x="263098" y="578686"/>
                    <a:pt x="270815" y="564084"/>
                    <a:pt x="275895" y="548844"/>
                  </a:cubicBezTo>
                  <a:cubicBezTo>
                    <a:pt x="275513" y="541963"/>
                    <a:pt x="286853" y="311680"/>
                    <a:pt x="245415" y="228804"/>
                  </a:cubicBezTo>
                  <a:cubicBezTo>
                    <a:pt x="237224" y="212421"/>
                    <a:pt x="225095" y="198324"/>
                    <a:pt x="214935" y="183084"/>
                  </a:cubicBezTo>
                  <a:cubicBezTo>
                    <a:pt x="245415" y="162764"/>
                    <a:pt x="270836" y="131009"/>
                    <a:pt x="306375" y="122124"/>
                  </a:cubicBezTo>
                  <a:lnTo>
                    <a:pt x="428295" y="91644"/>
                  </a:lnTo>
                  <a:cubicBezTo>
                    <a:pt x="453695" y="96724"/>
                    <a:pt x="479505" y="100068"/>
                    <a:pt x="504495" y="106884"/>
                  </a:cubicBezTo>
                  <a:cubicBezTo>
                    <a:pt x="535492" y="115338"/>
                    <a:pt x="595935" y="137364"/>
                    <a:pt x="595935" y="137364"/>
                  </a:cubicBezTo>
                  <a:cubicBezTo>
                    <a:pt x="677215" y="132284"/>
                    <a:pt x="759333" y="134825"/>
                    <a:pt x="839775" y="122124"/>
                  </a:cubicBezTo>
                  <a:cubicBezTo>
                    <a:pt x="888035" y="114504"/>
                    <a:pt x="888035" y="73864"/>
                    <a:pt x="915975" y="45924"/>
                  </a:cubicBezTo>
                  <a:cubicBezTo>
                    <a:pt x="955217" y="6682"/>
                    <a:pt x="983375" y="11108"/>
                    <a:pt x="1037895" y="204"/>
                  </a:cubicBezTo>
                  <a:cubicBezTo>
                    <a:pt x="1060466" y="1392"/>
                    <a:pt x="1335177" y="-9888"/>
                    <a:pt x="1418895" y="45924"/>
                  </a:cubicBezTo>
                  <a:cubicBezTo>
                    <a:pt x="1449375" y="66244"/>
                    <a:pt x="1488356" y="77578"/>
                    <a:pt x="1510335" y="106884"/>
                  </a:cubicBezTo>
                  <a:cubicBezTo>
                    <a:pt x="1525575" y="127204"/>
                    <a:pt x="1537071" y="150969"/>
                    <a:pt x="1556055" y="167844"/>
                  </a:cubicBezTo>
                  <a:cubicBezTo>
                    <a:pt x="1580325" y="189418"/>
                    <a:pt x="1648060" y="238400"/>
                    <a:pt x="1693215" y="244044"/>
                  </a:cubicBezTo>
                  <a:cubicBezTo>
                    <a:pt x="1758939" y="252259"/>
                    <a:pt x="1825295" y="254204"/>
                    <a:pt x="1891335" y="259284"/>
                  </a:cubicBezTo>
                  <a:cubicBezTo>
                    <a:pt x="1932230" y="267463"/>
                    <a:pt x="2025828" y="282906"/>
                    <a:pt x="2058975" y="305004"/>
                  </a:cubicBezTo>
                  <a:cubicBezTo>
                    <a:pt x="2095431" y="329308"/>
                    <a:pt x="2123746" y="343868"/>
                    <a:pt x="2150415" y="381204"/>
                  </a:cubicBezTo>
                  <a:cubicBezTo>
                    <a:pt x="2163620" y="399691"/>
                    <a:pt x="2169206" y="422683"/>
                    <a:pt x="2180895" y="442164"/>
                  </a:cubicBezTo>
                  <a:cubicBezTo>
                    <a:pt x="2199742" y="473576"/>
                    <a:pt x="2230271" y="498851"/>
                    <a:pt x="2241855" y="533604"/>
                  </a:cubicBezTo>
                  <a:cubicBezTo>
                    <a:pt x="2246935" y="548844"/>
                    <a:pt x="2252682" y="563878"/>
                    <a:pt x="2257095" y="579324"/>
                  </a:cubicBezTo>
                  <a:cubicBezTo>
                    <a:pt x="2295367" y="713277"/>
                    <a:pt x="2251035" y="576383"/>
                    <a:pt x="2287575" y="686004"/>
                  </a:cubicBezTo>
                  <a:cubicBezTo>
                    <a:pt x="2282495" y="726644"/>
                    <a:pt x="2292972" y="772547"/>
                    <a:pt x="2272335" y="807924"/>
                  </a:cubicBezTo>
                  <a:cubicBezTo>
                    <a:pt x="2253877" y="839566"/>
                    <a:pt x="2217496" y="867359"/>
                    <a:pt x="2180895" y="868884"/>
                  </a:cubicBezTo>
                  <a:lnTo>
                    <a:pt x="1815135" y="884124"/>
                  </a:lnTo>
                  <a:cubicBezTo>
                    <a:pt x="1748462" y="900792"/>
                    <a:pt x="1755199" y="894424"/>
                    <a:pt x="1693215" y="929844"/>
                  </a:cubicBezTo>
                  <a:cubicBezTo>
                    <a:pt x="1677312" y="938931"/>
                    <a:pt x="1664233" y="952885"/>
                    <a:pt x="1647495" y="960324"/>
                  </a:cubicBezTo>
                  <a:cubicBezTo>
                    <a:pt x="1618135" y="973373"/>
                    <a:pt x="1556055" y="990804"/>
                    <a:pt x="1556055" y="990804"/>
                  </a:cubicBezTo>
                  <a:cubicBezTo>
                    <a:pt x="1540815" y="1006044"/>
                    <a:pt x="1526892" y="1022726"/>
                    <a:pt x="1510335" y="1036524"/>
                  </a:cubicBezTo>
                  <a:cubicBezTo>
                    <a:pt x="1410719" y="1119537"/>
                    <a:pt x="1458817" y="991632"/>
                    <a:pt x="1479855" y="1265124"/>
                  </a:cubicBezTo>
                  <a:cubicBezTo>
                    <a:pt x="1469695" y="1295604"/>
                    <a:pt x="1468049" y="1330420"/>
                    <a:pt x="1449375" y="1356564"/>
                  </a:cubicBezTo>
                  <a:cubicBezTo>
                    <a:pt x="1440038" y="1369636"/>
                    <a:pt x="1419719" y="1371804"/>
                    <a:pt x="1403655" y="1371804"/>
                  </a:cubicBezTo>
                  <a:cubicBezTo>
                    <a:pt x="1337420" y="1371804"/>
                    <a:pt x="1271575" y="1361644"/>
                    <a:pt x="1205535" y="1356564"/>
                  </a:cubicBezTo>
                  <a:cubicBezTo>
                    <a:pt x="1175055" y="1336244"/>
                    <a:pt x="1148848" y="1307188"/>
                    <a:pt x="1114095" y="1295604"/>
                  </a:cubicBezTo>
                  <a:cubicBezTo>
                    <a:pt x="1098855" y="1290524"/>
                    <a:pt x="1082743" y="1287548"/>
                    <a:pt x="1068375" y="1280364"/>
                  </a:cubicBezTo>
                  <a:cubicBezTo>
                    <a:pt x="1051992" y="1272173"/>
                    <a:pt x="1039038" y="1258075"/>
                    <a:pt x="1022655" y="1249884"/>
                  </a:cubicBezTo>
                  <a:cubicBezTo>
                    <a:pt x="1000791" y="1238952"/>
                    <a:pt x="935507" y="1224287"/>
                    <a:pt x="915975" y="1219404"/>
                  </a:cubicBezTo>
                  <a:cubicBezTo>
                    <a:pt x="875335" y="1224484"/>
                    <a:pt x="832082" y="1219433"/>
                    <a:pt x="794055" y="1234644"/>
                  </a:cubicBezTo>
                  <a:cubicBezTo>
                    <a:pt x="777049" y="1241446"/>
                    <a:pt x="771766" y="1263981"/>
                    <a:pt x="763575" y="1280364"/>
                  </a:cubicBezTo>
                  <a:cubicBezTo>
                    <a:pt x="756391" y="1294732"/>
                    <a:pt x="752748" y="1310638"/>
                    <a:pt x="748335" y="1326084"/>
                  </a:cubicBezTo>
                  <a:cubicBezTo>
                    <a:pt x="742581" y="1346223"/>
                    <a:pt x="742462" y="1368310"/>
                    <a:pt x="733095" y="1387044"/>
                  </a:cubicBezTo>
                  <a:cubicBezTo>
                    <a:pt x="721736" y="1409762"/>
                    <a:pt x="706888" y="1431743"/>
                    <a:pt x="687375" y="1448004"/>
                  </a:cubicBezTo>
                  <a:cubicBezTo>
                    <a:pt x="675034" y="1458288"/>
                    <a:pt x="657684" y="1462175"/>
                    <a:pt x="641655" y="1463244"/>
                  </a:cubicBezTo>
                  <a:cubicBezTo>
                    <a:pt x="504705" y="1472374"/>
                    <a:pt x="367335" y="1473404"/>
                    <a:pt x="230175" y="1478484"/>
                  </a:cubicBezTo>
                  <a:cubicBezTo>
                    <a:pt x="214935" y="1483564"/>
                    <a:pt x="198823" y="1486540"/>
                    <a:pt x="184455" y="1493724"/>
                  </a:cubicBezTo>
                  <a:cubicBezTo>
                    <a:pt x="168072" y="1501915"/>
                    <a:pt x="156960" y="1522381"/>
                    <a:pt x="138735" y="1524204"/>
                  </a:cubicBezTo>
                  <a:cubicBezTo>
                    <a:pt x="102992" y="1527778"/>
                    <a:pt x="67615" y="1514044"/>
                    <a:pt x="32055" y="1508964"/>
                  </a:cubicBezTo>
                  <a:cubicBezTo>
                    <a:pt x="15583" y="1443076"/>
                    <a:pt x="-6045" y="1478484"/>
                    <a:pt x="1575" y="1463244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502638" y="3019318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>
                  <a:latin typeface="微软雅黑" pitchFamily="34" charset="-122"/>
                  <a:ea typeface="微软雅黑" pitchFamily="34" charset="-122"/>
                </a:rPr>
                <a:t>手绘</a:t>
              </a:r>
            </a:p>
          </p:txBody>
        </p:sp>
      </p:grpSp>
      <p:grpSp>
        <p:nvGrpSpPr>
          <p:cNvPr id="27" name="组合"/>
          <p:cNvGrpSpPr/>
          <p:nvPr/>
        </p:nvGrpSpPr>
        <p:grpSpPr>
          <a:xfrm>
            <a:off x="217952" y="772876"/>
            <a:ext cx="9492440" cy="144016"/>
            <a:chOff x="539552" y="-603448"/>
            <a:chExt cx="9492440" cy="144016"/>
          </a:xfrm>
          <a:effectLst/>
        </p:grpSpPr>
        <p:sp>
          <p:nvSpPr>
            <p:cNvPr id="26" name="矩形 25"/>
            <p:cNvSpPr/>
            <p:nvPr/>
          </p:nvSpPr>
          <p:spPr>
            <a:xfrm>
              <a:off x="539552" y="-603448"/>
              <a:ext cx="2736304" cy="14401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3347864" y="-603448"/>
              <a:ext cx="3960440" cy="1440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7295688" y="-603448"/>
              <a:ext cx="2736304" cy="14401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0" name="直接连接符 29"/>
          <p:cNvCxnSpPr/>
          <p:nvPr/>
        </p:nvCxnSpPr>
        <p:spPr>
          <a:xfrm>
            <a:off x="971600" y="1052736"/>
            <a:ext cx="0" cy="5616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20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rAng="0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by x="-2147483648" y="-2147483648"/>
                                      <p:from x="-2147483648" y="-2147483648"/>
                                      <p:to x="-2147483648" y="-2147483648"/>
                                      <p:rCtr x="-2147483648" y="-2147483648"/>
                                    </p:animMotion>
                                    <p:animEffect transition="in" filter="fade" prLst="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"/>
          <p:cNvGrpSpPr/>
          <p:nvPr/>
        </p:nvGrpSpPr>
        <p:grpSpPr>
          <a:xfrm>
            <a:off x="2339752" y="764704"/>
            <a:ext cx="5953442" cy="3816424"/>
            <a:chOff x="2339752" y="764704"/>
            <a:chExt cx="5953442" cy="3816424"/>
          </a:xfrm>
        </p:grpSpPr>
        <p:sp>
          <p:nvSpPr>
            <p:cNvPr id="4" name="矩形 3"/>
            <p:cNvSpPr/>
            <p:nvPr/>
          </p:nvSpPr>
          <p:spPr>
            <a:xfrm>
              <a:off x="2339752" y="1907540"/>
              <a:ext cx="43556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i="1"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z="3200" i="1">
                  <a:latin typeface="微软雅黑" pitchFamily="34" charset="-122"/>
                  <a:ea typeface="微软雅黑" pitchFamily="34" charset="-122"/>
                </a:rPr>
                <a:t>氮化硅的热学性能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2339752" y="764704"/>
              <a:ext cx="326243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6000" b="1">
                  <a:latin typeface="微软雅黑" pitchFamily="34" charset="-122"/>
                  <a:ea typeface="微软雅黑" pitchFamily="34" charset="-122"/>
                </a:rPr>
                <a:t>课题展示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491880" y="3457287"/>
              <a:ext cx="4801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西南石油大学材料与科学工程学院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70188" y="4119463"/>
              <a:ext cx="4423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>
                  <a:latin typeface="微软雅黑" pitchFamily="34" charset="-122"/>
                  <a:ea typeface="微软雅黑" pitchFamily="34" charset="-122"/>
                </a:rPr>
                <a:t>10</a:t>
              </a:r>
              <a:r>
                <a:rPr lang="zh-CN" altLang="en-US" sz="2400">
                  <a:latin typeface="微软雅黑" pitchFamily="34" charset="-122"/>
                  <a:ea typeface="微软雅黑" pitchFamily="34" charset="-122"/>
                </a:rPr>
                <a:t>级新能源材料与器件  张峻铭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9209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13498" y="1572573"/>
            <a:ext cx="5917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i="1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4400" b="1" i="1">
                <a:latin typeface="微软雅黑" pitchFamily="34" charset="-122"/>
                <a:ea typeface="微软雅黑" pitchFamily="34" charset="-122"/>
              </a:rPr>
              <a:t>氮化硅的热学性能</a:t>
            </a:r>
          </a:p>
        </p:txBody>
      </p:sp>
      <p:sp>
        <p:nvSpPr>
          <p:cNvPr id="3" name="矩形 2"/>
          <p:cNvSpPr/>
          <p:nvPr/>
        </p:nvSpPr>
        <p:spPr>
          <a:xfrm>
            <a:off x="1613498" y="782648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课题展示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3350" y="458112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西南石油大学材料科学与工程学院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8684" y="4941168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级新能源材料与器件  张峻铭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613498" y="1552089"/>
            <a:ext cx="591700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613498" y="2348880"/>
            <a:ext cx="5917004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613498" y="754088"/>
            <a:ext cx="5917004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20918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7324" y="1041623"/>
            <a:ext cx="5917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i="1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4400" i="1">
                <a:latin typeface="微软雅黑" pitchFamily="34" charset="-122"/>
                <a:ea typeface="微软雅黑" pitchFamily="34" charset="-122"/>
              </a:rPr>
              <a:t>氮化硅的热学性能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3350" y="458112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西南石油大学材料科学与工程学院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8684" y="4941168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级新能源材料与器件  张峻铭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607324" y="2015976"/>
            <a:ext cx="591700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607324" y="2132856"/>
            <a:ext cx="5917004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"/>
          <p:cNvGrpSpPr/>
          <p:nvPr/>
        </p:nvGrpSpPr>
        <p:grpSpPr>
          <a:xfrm>
            <a:off x="1607324" y="754088"/>
            <a:ext cx="5917004" cy="82624"/>
            <a:chOff x="1607324" y="754088"/>
            <a:chExt cx="5917004" cy="82624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607324" y="754088"/>
              <a:ext cx="5917004" cy="0"/>
            </a:xfrm>
            <a:prstGeom prst="line">
              <a:avLst/>
            </a:prstGeom>
            <a:ln w="571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607324" y="836712"/>
              <a:ext cx="5917004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8920918"/>
      </p:ext>
    </p:extLst>
  </p:cSld>
  <p:clrMapOvr>
    <a:masterClrMapping/>
  </p:clrMapOvr>
  <p:transition spd="slow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607324" y="1041623"/>
            <a:ext cx="59170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4400" b="1">
                <a:latin typeface="微软雅黑" pitchFamily="34" charset="-122"/>
                <a:ea typeface="微软雅黑" pitchFamily="34" charset="-122"/>
              </a:rPr>
              <a:t>氮化硅的热学性能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3350" y="458112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itchFamily="34" charset="-122"/>
                <a:ea typeface="微软雅黑" pitchFamily="34" charset="-122"/>
              </a:rPr>
              <a:t>西南石油大学材料科学与工程学院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8684" y="4941168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>
                <a:latin typeface="微软雅黑" pitchFamily="34" charset="-122"/>
                <a:ea typeface="微软雅黑" pitchFamily="34" charset="-122"/>
              </a:rPr>
              <a:t>级新能源材料与器件  张峻铭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1607324" y="2015976"/>
            <a:ext cx="591700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607324" y="836712"/>
            <a:ext cx="5917004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20918"/>
      </p:ext>
    </p:extLst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ＭＳ Ｐ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330</Words>
  <Application>Microsoft Office PowerPoint</Application>
  <PresentationFormat>全屏显示(4:3)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微软雅黑</vt:lpstr>
      <vt:lpstr>Arial</vt:lpstr>
      <vt:lpstr>Broadway</vt:lpstr>
      <vt:lpstr>Calibri</vt:lpstr>
      <vt:lpstr>Office 主题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LFPPT网 www.LFPPT.com</Manager>
  <Company>LFPPT网 www.LFPPT.com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LFPPT网 www.LFPPT.com</dc:title>
  <dc:subject>LFPPT网 www.LFPPT.com</dc:subject>
  <dc:creator>LFPPT网 www.LFPPT.com</dc:creator>
  <cp:keywords>LFPPT网 www.LFPPT.com</cp:keywords>
  <dc:description>LFPPT网 www.LFPPT.com</dc:description>
  <cp:lastModifiedBy>Administrator</cp:lastModifiedBy>
  <cp:revision>131</cp:revision>
  <dcterms:created xsi:type="dcterms:W3CDTF">2021-11-16T11:24:27Z</dcterms:created>
  <dcterms:modified xsi:type="dcterms:W3CDTF">2021-11-19T02:00:25Z</dcterms:modified>
  <cp:category>LFPPT网 www.LFPPT.com</cp:category>
</cp:coreProperties>
</file>